
<file path=[Content_Types].xml><?xml version="1.0" encoding="utf-8"?>
<Types xmlns="http://schemas.openxmlformats.org/package/2006/content-types">
  <Default ContentType="image/gif" Extension="gif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aabd4d4bff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aabd4d4bff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3aa33e339e6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3aa33e339e6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aa33e339e6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aa33e339e6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3aabd4d4bf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3aabd4d4bf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aabd4d4bff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3aabd4d4bff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3aabd4d4bff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3aabd4d4bff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aabd4d4bff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3aabd4d4bff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3aabd4d4bff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3aabd4d4bff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3aabd4d4bff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3aabd4d4bff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3aabd4d4bff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3aabd4d4bff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3aabd4d4bff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3aabd4d4bff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aabd4d4bff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3aabd4d4bff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3aabd4d4bff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3aabd4d4bff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aa33e339e6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3aa33e339e6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aa33e339e6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aa33e339e6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aa33e339e6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aa33e339e6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aa33e339e6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3aa33e339e6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aa33e339e6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3aa33e339e6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3aa33e339e6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3aa33e339e6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aa33e339e6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3aa33e339e6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Relationship Id="rId4" Type="http://schemas.openxmlformats.org/officeDocument/2006/relationships/image" Target="../media/image2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6.png"/><Relationship Id="rId4" Type="http://schemas.openxmlformats.org/officeDocument/2006/relationships/image" Target="../media/image2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Relationship Id="rId4" Type="http://schemas.openxmlformats.org/officeDocument/2006/relationships/image" Target="../media/image14.png"/><Relationship Id="rId5" Type="http://schemas.openxmlformats.org/officeDocument/2006/relationships/image" Target="../media/image28.gif"/><Relationship Id="rId6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6.gif"/><Relationship Id="rId4" Type="http://schemas.openxmlformats.org/officeDocument/2006/relationships/image" Target="../media/image28.gif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3.gif"/><Relationship Id="rId4" Type="http://schemas.openxmlformats.org/officeDocument/2006/relationships/image" Target="../media/image25.gif"/><Relationship Id="rId5" Type="http://schemas.openxmlformats.org/officeDocument/2006/relationships/image" Target="../media/image27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2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png"/><Relationship Id="rId4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idx="1" type="subTitle"/>
          </p:nvPr>
        </p:nvSpPr>
        <p:spPr>
          <a:xfrm>
            <a:off x="311700" y="250225"/>
            <a:ext cx="8520600" cy="471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T2 Deel 1: Bits ‘n Bytes + talstelsels is afgerond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T2 Deel 2: Theorie achter hoe plaatjes, tekst, … worden opgeslagen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nl"/>
              <a:t>→ Theoretisch, 2 andere lessen dan normaal</a:t>
            </a:r>
            <a:br>
              <a:rPr lang="nl"/>
            </a:br>
            <a:r>
              <a:rPr lang="nl"/>
              <a:t>		Niet inloggen, enkel notities maken!</a:t>
            </a:r>
            <a:br>
              <a:rPr lang="nl"/>
            </a:br>
            <a:br>
              <a:rPr lang="nl"/>
            </a:br>
            <a:r>
              <a:rPr lang="nl"/>
              <a:t>				Geen notities = Niet aanwezig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Hoe een computer plaatjes opslaat</a:t>
            </a:r>
            <a:endParaRPr/>
          </a:p>
        </p:txBody>
      </p:sp>
      <p:sp>
        <p:nvSpPr>
          <p:cNvPr id="122" name="Google Shape;122;p22"/>
          <p:cNvSpPr txBox="1"/>
          <p:nvPr>
            <p:ph idx="1" type="body"/>
          </p:nvPr>
        </p:nvSpPr>
        <p:spPr>
          <a:xfrm>
            <a:off x="226150" y="1017725"/>
            <a:ext cx="5336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nl"/>
              <a:t>Een afbeelding bestaat uit twee zaken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nl"/>
              <a:t>metadata (breedte, hoogte, kleurmodel, extra info)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nl"/>
              <a:t>een rij van pixels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nl"/>
              <a:t>Elke pixel is één kleur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nl"/>
              <a:t>Pixel = rij cijfertjes die de kleur voorstelt volgens een kleurmodel (bv. RGB)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nl"/>
              <a:t>1 RGB pixel = 3 bytes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nl"/>
              <a:t>Afbeeldingen hebben verschillende formaten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nl"/>
              <a:t>Bv. 1920 x 1080 pixels = 2.073.600 pixels</a:t>
            </a:r>
            <a:br>
              <a:rPr lang="nl"/>
            </a:br>
            <a:r>
              <a:rPr lang="nl"/>
              <a:t>2.073.600 pixels x 3 bytes/pixel = 6 220 800 bytes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nl"/>
              <a:t>Meer pixels is meer opslag</a:t>
            </a:r>
            <a:endParaRPr/>
          </a:p>
        </p:txBody>
      </p:sp>
      <p:pic>
        <p:nvPicPr>
          <p:cNvPr id="123" name="Google Shape;12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75425" y="301725"/>
            <a:ext cx="2476375" cy="2476375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2"/>
          <p:cNvSpPr/>
          <p:nvPr/>
        </p:nvSpPr>
        <p:spPr>
          <a:xfrm>
            <a:off x="6252525" y="2101350"/>
            <a:ext cx="449100" cy="4704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22"/>
          <p:cNvSpPr/>
          <p:nvPr/>
        </p:nvSpPr>
        <p:spPr>
          <a:xfrm rot="3211165">
            <a:off x="6566512" y="2702848"/>
            <a:ext cx="529812" cy="403511"/>
          </a:xfrm>
          <a:prstGeom prst="rightArrow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6" name="Google Shape;126;p22"/>
          <p:cNvPicPr preferRelativeResize="0"/>
          <p:nvPr/>
        </p:nvPicPr>
        <p:blipFill rotWithShape="1">
          <a:blip r:embed="rId4">
            <a:alphaModFix/>
          </a:blip>
          <a:srcRect b="0" l="0" r="38766" t="0"/>
          <a:stretch/>
        </p:blipFill>
        <p:spPr>
          <a:xfrm>
            <a:off x="6511633" y="3154475"/>
            <a:ext cx="1603950" cy="174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72975" y="1539850"/>
            <a:ext cx="3496175" cy="2399575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Beeld resolutie</a:t>
            </a:r>
            <a:endParaRPr/>
          </a:p>
        </p:txBody>
      </p:sp>
      <p:sp>
        <p:nvSpPr>
          <p:cNvPr id="133" name="Google Shape;133;p23"/>
          <p:cNvSpPr txBox="1"/>
          <p:nvPr>
            <p:ph idx="1" type="body"/>
          </p:nvPr>
        </p:nvSpPr>
        <p:spPr>
          <a:xfrm>
            <a:off x="311700" y="1152475"/>
            <a:ext cx="5700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nl"/>
              <a:t>Resolutie = hoeveel pixels breed en hoog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nl"/>
              <a:t>Resolutie</a:t>
            </a:r>
            <a:r>
              <a:rPr lang="nl"/>
              <a:t> + Grootte van je scherm = hoeveel detail je kan zien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nl"/>
              <a:t>Bekende resoluties:</a:t>
            </a:r>
            <a:endParaRPr sz="8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nl"/>
              <a:t>HD: 1280x720 px = 921.600 px </a:t>
            </a:r>
            <a:r>
              <a:rPr lang="nl" sz="800"/>
              <a:t>(Niet van buiten leren)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nl"/>
              <a:t>Full HD: 1920x1080 px = 2.073.600 px </a:t>
            </a:r>
            <a:r>
              <a:rPr lang="nl" sz="800"/>
              <a:t>(Niet van buiten leren)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nl"/>
              <a:t>4K: 3840x1440 px = 5.529.600 px </a:t>
            </a:r>
            <a:r>
              <a:rPr lang="nl" sz="800"/>
              <a:t>(Niet van buiten leren)</a:t>
            </a:r>
            <a:br>
              <a:rPr lang="nl"/>
            </a:b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nl"/>
              <a:t>→ op even groot scherm zal 4K meer detail hebben</a:t>
            </a:r>
            <a:br>
              <a:rPr lang="nl"/>
            </a:b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nl"/>
              <a:t>Hoeveel keer groter moet het 4K scherm zijn om minder detail te hebben? 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Vergroten, verkleinen en bijsnijden</a:t>
            </a:r>
            <a:endParaRPr/>
          </a:p>
        </p:txBody>
      </p:sp>
      <p:sp>
        <p:nvSpPr>
          <p:cNvPr id="139" name="Google Shape;139;p24"/>
          <p:cNvSpPr txBox="1"/>
          <p:nvPr>
            <p:ph idx="1" type="body"/>
          </p:nvPr>
        </p:nvSpPr>
        <p:spPr>
          <a:xfrm>
            <a:off x="311700" y="1152475"/>
            <a:ext cx="8520600" cy="38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nl"/>
              <a:t>In programma’s als Word, Powerpoint, …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nl"/>
              <a:t>Er </a:t>
            </a:r>
            <a:r>
              <a:rPr lang="nl"/>
              <a:t>verandert</a:t>
            </a:r>
            <a:r>
              <a:rPr lang="nl"/>
              <a:t> niets aan de data. Pixels worden kleiner of groter afgebeeld.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nl"/>
              <a:t>Een </a:t>
            </a:r>
            <a:r>
              <a:rPr lang="nl"/>
              <a:t>1920x1080 px afbeelding blijft een 1920x1080 px afbeelding</a:t>
            </a:r>
            <a:br>
              <a:rPr lang="nl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nl"/>
              <a:t>In echte beeldbewerking programma’s (Photoshop, Paint, …)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nl"/>
              <a:t>Bijsnijden: simpel, gooi alle bijgesneden pixels weg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nl"/>
              <a:t>snijd de helft van de afbeelding weg = bestand is nog maar half zo groot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nl"/>
              <a:t>Een 1920x1080 px afbeelding blijft een 1920x540 px afbeelding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nl"/>
              <a:t>Vergroten: computer moet pixels erbij verzinnen (interpolatie)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nl"/>
              <a:t>Een 1920x1080 px afbeelding 2x vergroten wordt een 3840x2160 px afbeelding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nl"/>
              <a:t>2x vergroting = 4x zoveel data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nl"/>
              <a:t>Verkleinen: computer moet pixels weggooien/veranderen (interpolatie)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nl"/>
              <a:t>Een 1920x1080 px afbeelding 2x verkleinen wordt een 960x540 px afbeelding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nl"/>
              <a:t>2x verkleinen = 1/4x van de data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0" name="Google Shape;140;p24"/>
          <p:cNvPicPr preferRelativeResize="0"/>
          <p:nvPr/>
        </p:nvPicPr>
        <p:blipFill rotWithShape="1">
          <a:blip r:embed="rId3">
            <a:alphaModFix/>
          </a:blip>
          <a:srcRect b="0" l="38544" r="0" t="0"/>
          <a:stretch/>
        </p:blipFill>
        <p:spPr>
          <a:xfrm>
            <a:off x="6140125" y="0"/>
            <a:ext cx="2953700" cy="140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Interpolatie (enkel VWO)</a:t>
            </a:r>
            <a:endParaRPr/>
          </a:p>
        </p:txBody>
      </p:sp>
      <p:sp>
        <p:nvSpPr>
          <p:cNvPr id="146" name="Google Shape;146;p25"/>
          <p:cNvSpPr txBox="1"/>
          <p:nvPr>
            <p:ph idx="1" type="body"/>
          </p:nvPr>
        </p:nvSpPr>
        <p:spPr>
          <a:xfrm>
            <a:off x="216000" y="1152475"/>
            <a:ext cx="8757900" cy="37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nl"/>
              <a:t>Vergroten = pixels erbij verzinnen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nl"/>
              <a:t>Verspreid de huidige pixels en vul de leegte in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nl"/>
              <a:t>Verkleinen = pixels weggooien, aanpassen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nl"/>
              <a:t>Neem een aantal pixels en maak er 1 van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nl" sz="1600"/>
              <a:t>2D nearest neighbour interpolation: neem de waarde van de dichtste pixel → blokkerig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nl" sz="1600"/>
              <a:t>Bilinear interpolation: neem het gemiddelde van de dichtste pixels (links, rechts, boven en onder) → vloeiender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nl" sz="1600"/>
              <a:t>Bicubic interpolation: neem het gemiddelde van nog meer pixels er rond en geef ze een weging, hoe dichter hoe zwaarder hun waarde mee weegt</a:t>
            </a:r>
            <a:endParaRPr sz="1600"/>
          </a:p>
        </p:txBody>
      </p:sp>
      <p:pic>
        <p:nvPicPr>
          <p:cNvPr id="147" name="Google Shape;14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58475" y="0"/>
            <a:ext cx="3785525" cy="238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Bestandsformaten en extensies</a:t>
            </a:r>
            <a:endParaRPr/>
          </a:p>
        </p:txBody>
      </p:sp>
      <p:sp>
        <p:nvSpPr>
          <p:cNvPr id="153" name="Google Shape;153;p26"/>
          <p:cNvSpPr txBox="1"/>
          <p:nvPr>
            <p:ph idx="1" type="body"/>
          </p:nvPr>
        </p:nvSpPr>
        <p:spPr>
          <a:xfrm>
            <a:off x="311700" y="1152475"/>
            <a:ext cx="8362800" cy="381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Wat is een bestandsformaat/extensie?</a:t>
            </a:r>
            <a:endParaRPr/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nl"/>
              <a:t>→ Hoe een computer het bestand moet lezen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nl"/>
              <a:t>Hoe vind je het bestandsformaat/extensie?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nl"/>
              <a:t>	→ Staat altijd na de naam van het bestand (bv. tekst.pdf → PDF bestand)</a:t>
            </a:r>
            <a:endParaRPr/>
          </a:p>
        </p:txBody>
      </p:sp>
      <p:pic>
        <p:nvPicPr>
          <p:cNvPr id="154" name="Google Shape;15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75049" y="-1"/>
            <a:ext cx="3468950" cy="346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Bestandsformaten voor afbeeldingen: BPM</a:t>
            </a:r>
            <a:endParaRPr/>
          </a:p>
        </p:txBody>
      </p:sp>
      <p:sp>
        <p:nvSpPr>
          <p:cNvPr id="160" name="Google Shape;160;p27"/>
          <p:cNvSpPr txBox="1"/>
          <p:nvPr>
            <p:ph idx="1" type="body"/>
          </p:nvPr>
        </p:nvSpPr>
        <p:spPr>
          <a:xfrm>
            <a:off x="311700" y="1152475"/>
            <a:ext cx="6480900" cy="381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nl"/>
              <a:t>origineel bestand zonder aanpassingen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nl"/>
              <a:t>gigantisch groot bestand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nl"/>
              <a:t>tegenwoordig amper gebruikt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nl"/>
              <a:t>Voorbeeld: 8192 x 6144 px en 128 GiB opslag </a:t>
            </a:r>
            <a:r>
              <a:rPr lang="nl" sz="1000"/>
              <a:t>(mijn smartphone)</a:t>
            </a:r>
            <a:endParaRPr sz="10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nl"/>
              <a:t>8192 * 6144 px = 50.331.648 px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nl"/>
              <a:t>50.331.648 px * 3 bytes/px = 150.994.944 bytes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nl"/>
              <a:t>150.994.994 bytes / 2^30 bytes/GiB = 0,14 GiB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nl"/>
              <a:t>128 GiB / 0,14 GiB = 914 plaatjes en mijn mobieltje zit vol</a:t>
            </a:r>
            <a:br>
              <a:rPr lang="nl"/>
            </a:br>
            <a:r>
              <a:rPr lang="nl"/>
              <a:t>(maar ik heb er nu al 2766 plaatjes er op staan)</a:t>
            </a:r>
            <a:endParaRPr sz="800"/>
          </a:p>
        </p:txBody>
      </p:sp>
      <p:pic>
        <p:nvPicPr>
          <p:cNvPr id="161" name="Google Shape;16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92553" y="1409090"/>
            <a:ext cx="2128525" cy="319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Bestandsformaten voor afbeeldingen: JPG/JPEG</a:t>
            </a:r>
            <a:endParaRPr/>
          </a:p>
        </p:txBody>
      </p:sp>
      <p:sp>
        <p:nvSpPr>
          <p:cNvPr id="167" name="Google Shape;167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nl"/>
              <a:t>verkleint bestandsgrootte, maar kwaliteit gaat ook omlaag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nl"/>
              <a:t>kunt zelf instellen hoeveel kwaliteit je wilt behouden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nl"/>
              <a:t>90% → 2-5x kleiner </a:t>
            </a:r>
            <a:r>
              <a:rPr lang="nl" sz="800"/>
              <a:t>(Niet van buiten leren)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nl"/>
              <a:t>50% → 5-10x kleiner </a:t>
            </a:r>
            <a:r>
              <a:rPr lang="nl" sz="800"/>
              <a:t>(Niet van buiten leren)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nl"/>
              <a:t>Voorbeeld: </a:t>
            </a:r>
            <a:r>
              <a:rPr lang="nl" sz="800"/>
              <a:t>(Niet van buiten leren)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nl"/>
              <a:t>Origineel: 12 MB - 100% kwaliteit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nl"/>
              <a:t>JPG/JPEG: 1,5 MB -  85% kwaliteit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nl"/>
              <a:t>8x kleiner bestand met nog 85% van de kwaliteit</a:t>
            </a:r>
            <a:endParaRPr/>
          </a:p>
        </p:txBody>
      </p:sp>
      <p:pic>
        <p:nvPicPr>
          <p:cNvPr id="168" name="Google Shape;16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29204" y="1712900"/>
            <a:ext cx="2580025" cy="2975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Bestandsformaten voor afbeeldingen: PNG</a:t>
            </a:r>
            <a:endParaRPr/>
          </a:p>
        </p:txBody>
      </p:sp>
      <p:sp>
        <p:nvSpPr>
          <p:cNvPr id="174" name="Google Shape;174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nl"/>
              <a:t>verkleint bestandsgrootte zonder dat kwaliteit achteruit gaat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nl"/>
              <a:t>maakt </a:t>
            </a:r>
            <a:r>
              <a:rPr lang="nl"/>
              <a:t>transparantie mogelijk (RGBA in plaats van RGB)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nl"/>
              <a:t>Voorbeeld: </a:t>
            </a:r>
            <a:r>
              <a:rPr lang="nl" sz="800"/>
              <a:t>(Niet van buiten leren)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nl"/>
              <a:t>Origineel: 12 MB - 100% kwaliteit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nl"/>
              <a:t>PNG: 8 MB -  100% kwaliteit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nl"/>
              <a:t>1,5x kleiner bestand zonder kwaliteitsverlies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75" name="Google Shape;17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43938" y="2092188"/>
            <a:ext cx="2466975" cy="1857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Bestandsformaten voor afbeeldingen: WEBP</a:t>
            </a:r>
            <a:endParaRPr/>
          </a:p>
        </p:txBody>
      </p:sp>
      <p:sp>
        <p:nvSpPr>
          <p:cNvPr id="181" name="Google Shape;181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nl"/>
              <a:t>Meest moderne </a:t>
            </a:r>
            <a:r>
              <a:rPr lang="nl"/>
              <a:t>bestandsformaat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nl"/>
              <a:t>Efficiënter</a:t>
            </a:r>
            <a:r>
              <a:rPr lang="nl"/>
              <a:t> dan JPG en PNG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nl" sz="1400"/>
              <a:t>kunt zelf instellen hoeveel kwaliteit je wilt behouden</a:t>
            </a:r>
            <a:endParaRPr sz="1400"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nl"/>
              <a:t>100% → 2,5-4x kleiner </a:t>
            </a:r>
            <a:r>
              <a:rPr lang="nl" sz="800"/>
              <a:t>(Niet van buiten leren)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nl"/>
              <a:t>80% → 10-15x kleiner </a:t>
            </a:r>
            <a:r>
              <a:rPr lang="nl" sz="800"/>
              <a:t>(Niet van buiten leren)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nl"/>
              <a:t>Voorbeeld: </a:t>
            </a:r>
            <a:r>
              <a:rPr lang="nl" sz="800"/>
              <a:t>(Niet van buiten leren)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nl"/>
              <a:t>Origineel: 12 MB - 100% kwaliteit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nl"/>
              <a:t>WEBP: 4 MB -  100% kwaliteit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nl"/>
              <a:t>WEBP: 1 MB - 90% kwaliteit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nl"/>
              <a:t>3x kleiner bestand met nog 100% van de kwaliteit </a:t>
            </a:r>
            <a:br>
              <a:rPr lang="nl"/>
            </a:br>
            <a:r>
              <a:rPr lang="nl"/>
              <a:t>of 12x kleiner met nog 90% kwaliteit</a:t>
            </a:r>
            <a:endParaRPr/>
          </a:p>
        </p:txBody>
      </p:sp>
      <p:pic>
        <p:nvPicPr>
          <p:cNvPr id="182" name="Google Shape;18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53650" y="1892025"/>
            <a:ext cx="3178650" cy="1780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Bestandsformaten voor afbeeldingen: SVG</a:t>
            </a:r>
            <a:endParaRPr/>
          </a:p>
        </p:txBody>
      </p:sp>
      <p:sp>
        <p:nvSpPr>
          <p:cNvPr id="188" name="Google Shape;188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nl"/>
              <a:t>vector formaat (in plaats van met pixels werkt het met vectors)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nl"/>
              <a:t>Geen rij pixels, maar instructies (bv. teken een cirkel hier, zet een lijn daar)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nl"/>
              <a:t>Voordelen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nl"/>
              <a:t>Altijd scherp hoeveel je ook inzoomed (kunt geen individuele pixels zien)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nl"/>
              <a:t>Klein bestand, als het simpele vormen zijn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nl"/>
              <a:t>Nadelen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nl"/>
              <a:t>Vooral voor simpele vormen, niet voor foto’s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nl"/>
              <a:t>Browser moet live tekenen, dus traag om in te laden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89" name="Google Shape;18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4475" y="3076450"/>
            <a:ext cx="3573000" cy="183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02449" y="1948314"/>
            <a:ext cx="1246850" cy="124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Kleuren en plaatjes</a:t>
            </a:r>
            <a:endParaRPr/>
          </a:p>
        </p:txBody>
      </p:sp>
      <p:sp>
        <p:nvSpPr>
          <p:cNvPr id="60" name="Google Shape;60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Mnr. Segers</a:t>
            </a:r>
            <a:endParaRPr/>
          </a:p>
        </p:txBody>
      </p:sp>
      <p:pic>
        <p:nvPicPr>
          <p:cNvPr id="61" name="Google Shape;6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713" y="2834113"/>
            <a:ext cx="2143125" cy="214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48500" y="0"/>
            <a:ext cx="2095500" cy="209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4" title="Champions League Win GIF by Manchester United.gif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99325" y="3210525"/>
            <a:ext cx="1932974" cy="1932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0"/>
            <a:ext cx="2143125" cy="1599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Bestandsformaten voor afbeeldingen: GIF</a:t>
            </a:r>
            <a:endParaRPr/>
          </a:p>
        </p:txBody>
      </p:sp>
      <p:sp>
        <p:nvSpPr>
          <p:cNvPr id="196" name="Google Shape;196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nl"/>
              <a:t>Voordelen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nl"/>
              <a:t>Simpele animaties (reeks plaatjes met tijd tussen plaatjes)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nl"/>
              <a:t>plaatje 1 + wacht 20ms + plaatje 2 + … =&gt; GEEN video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nl"/>
              <a:t>Leuke </a:t>
            </a:r>
            <a:r>
              <a:rPr lang="nl"/>
              <a:t>memes (geen juist antwoord op de toets)</a:t>
            </a:r>
            <a:br>
              <a:rPr lang="nl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nl"/>
              <a:t>Nadelen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nl"/>
              <a:t>Slechts 256 kleuren per afbeelding (ipv 256 x 256 x 256 met RGB model)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nl"/>
              <a:t>Geen geluid</a:t>
            </a:r>
            <a:endParaRPr/>
          </a:p>
        </p:txBody>
      </p:sp>
      <p:pic>
        <p:nvPicPr>
          <p:cNvPr id="197" name="Google Shape;197;p32" title="6-7-6-7-joke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66325" y="3184775"/>
            <a:ext cx="1683525" cy="1683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32" title="Champions League Win GIF by Manchester United.gif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99325" y="355400"/>
            <a:ext cx="1932974" cy="1932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Wat hebben we vandaag geleerd?</a:t>
            </a:r>
            <a:endParaRPr/>
          </a:p>
        </p:txBody>
      </p:sp>
      <p:sp>
        <p:nvSpPr>
          <p:cNvPr id="204" name="Google Shape;204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nl"/>
              <a:t>Wat zijn kleuren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nl"/>
              <a:t>Kleurmodellen</a:t>
            </a:r>
            <a:r>
              <a:rPr lang="nl"/>
              <a:t>: </a:t>
            </a:r>
            <a:r>
              <a:rPr lang="nl"/>
              <a:t>RGB</a:t>
            </a:r>
            <a:r>
              <a:rPr lang="nl"/>
              <a:t> en CMYK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nl"/>
              <a:t>Hoe slaat een computer een afbeelding op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nl"/>
              <a:t>Resolutie en interpolatie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nl"/>
              <a:t>Verschillende bestandsformaten: BPM, JPG/JPEG, PNG, WEBP, SVG en GIF</a:t>
            </a:r>
            <a:endParaRPr/>
          </a:p>
        </p:txBody>
      </p:sp>
      <p:pic>
        <p:nvPicPr>
          <p:cNvPr id="205" name="Google Shape;205;p33" title="boom-annakendrick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17950" y="3219927"/>
            <a:ext cx="2606085" cy="146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33" title="cartoon.gif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3900" y="3059425"/>
            <a:ext cx="1808851" cy="1808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33" title="obama-mic-drop.gif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93250" y="3313478"/>
            <a:ext cx="3203000" cy="146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Waarom hebben objecten kleur</a:t>
            </a:r>
            <a:endParaRPr/>
          </a:p>
        </p:txBody>
      </p:sp>
      <p:sp>
        <p:nvSpPr>
          <p:cNvPr id="70" name="Google Shape;70;p15"/>
          <p:cNvSpPr txBox="1"/>
          <p:nvPr>
            <p:ph idx="1" type="body"/>
          </p:nvPr>
        </p:nvSpPr>
        <p:spPr>
          <a:xfrm>
            <a:off x="311700" y="1152475"/>
            <a:ext cx="8448300" cy="358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nl"/>
              <a:t>Wit licht valt op een object.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nl"/>
              <a:t>Het object absorbeert bepaalde kleuren en weerkaatst andere.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nl"/>
              <a:t>Wat wordt weerkaatst, zie jij als kleur.</a:t>
            </a:r>
            <a:endParaRPr/>
          </a:p>
        </p:txBody>
      </p:sp>
      <p:pic>
        <p:nvPicPr>
          <p:cNvPr id="71" name="Google Shape;7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2725" y="2571750"/>
            <a:ext cx="5258550" cy="2571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Kleuren</a:t>
            </a:r>
            <a:endParaRPr/>
          </a:p>
        </p:txBody>
      </p:sp>
      <p:sp>
        <p:nvSpPr>
          <p:cNvPr id="77" name="Google Shape;77;p16"/>
          <p:cNvSpPr txBox="1"/>
          <p:nvPr>
            <p:ph idx="1" type="body"/>
          </p:nvPr>
        </p:nvSpPr>
        <p:spPr>
          <a:xfrm>
            <a:off x="311700" y="1152475"/>
            <a:ext cx="5186700" cy="358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Theorie:</a:t>
            </a:r>
            <a:endParaRPr/>
          </a:p>
          <a:p>
            <a:pPr indent="-334327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nl"/>
              <a:t>Kleur = licht van een bepaalde golflengte die op je oog valt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nl"/>
              <a:t>Oneindig veel verschillende kleuren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nl"/>
              <a:t>Praktijk:</a:t>
            </a:r>
            <a:endParaRPr/>
          </a:p>
          <a:p>
            <a:pPr indent="-334327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nl"/>
              <a:t>Je oog heeft drie kegels die rood, groen en blauw licht opvangen → Hersenen combineren die signalen tot een kleur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nl"/>
              <a:t>Ons oog kan “maar” 10 miljoen verschillende kleuren onderscheiden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nl"/>
              <a:t>Kleurmodellen: Manier om kleuren te beschrijven</a:t>
            </a:r>
            <a:endParaRPr/>
          </a:p>
        </p:txBody>
      </p:sp>
      <p:pic>
        <p:nvPicPr>
          <p:cNvPr id="78" name="Google Shape;7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31475" y="705713"/>
            <a:ext cx="2628900" cy="174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85163" y="2571750"/>
            <a:ext cx="2162175" cy="2114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RGB (1)</a:t>
            </a:r>
            <a:endParaRPr/>
          </a:p>
        </p:txBody>
      </p:sp>
      <p:sp>
        <p:nvSpPr>
          <p:cNvPr id="85" name="Google Shape;85;p17"/>
          <p:cNvSpPr txBox="1"/>
          <p:nvPr>
            <p:ph idx="1" type="body"/>
          </p:nvPr>
        </p:nvSpPr>
        <p:spPr>
          <a:xfrm>
            <a:off x="311700" y="1152475"/>
            <a:ext cx="514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nl"/>
              <a:t>Gebruik de kleuren die onze ogen kunnen zien om kleuren na te bootsen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nl"/>
              <a:t>Mengt van elke kleur (red, green en blue) een bepaalde hoeveelheid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nl"/>
              <a:t>Het RGB-kleurmodel gebruikt 3 getallen om een kleur te maken: het eerste getal is de hoeveelheid rood, het tweede groen en het derde blauw.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nl"/>
              <a:t>Soms ook RGBA-kleurmodel: laatste getal is transparantie/doorzichtigheid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nl"/>
              <a:t>Vooral gebruikt voor beeldschermen</a:t>
            </a:r>
            <a:endParaRPr/>
          </a:p>
        </p:txBody>
      </p:sp>
      <p:pic>
        <p:nvPicPr>
          <p:cNvPr id="86" name="Google Shape;8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49275" y="2865375"/>
            <a:ext cx="2572175" cy="192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65513" y="363563"/>
            <a:ext cx="2276475" cy="200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RGB (2)</a:t>
            </a:r>
            <a:endParaRPr/>
          </a:p>
        </p:txBody>
      </p:sp>
      <p:sp>
        <p:nvSpPr>
          <p:cNvPr id="93" name="Google Shape;93;p18"/>
          <p:cNvSpPr txBox="1"/>
          <p:nvPr>
            <p:ph idx="1" type="body"/>
          </p:nvPr>
        </p:nvSpPr>
        <p:spPr>
          <a:xfrm>
            <a:off x="311700" y="1152475"/>
            <a:ext cx="5422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10000"/>
          </a:bodyPr>
          <a:lstStyle/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nl"/>
              <a:t>Elke kleur kan een waarde van 0-255 aannemen, wat overeenkomt met 1 byte → Eén kleur is dus 3 bytes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nl"/>
              <a:t>Voorbeelden in binaire notatie: </a:t>
            </a:r>
            <a:endParaRPr/>
          </a:p>
          <a:p>
            <a:pPr indent="-304165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nl"/>
              <a:t>zwart: 00000000 </a:t>
            </a:r>
            <a:r>
              <a:rPr lang="nl"/>
              <a:t>00000000 00000000</a:t>
            </a:r>
            <a:r>
              <a:rPr lang="nl"/>
              <a:t> (geen enkele kleur)</a:t>
            </a:r>
            <a:endParaRPr/>
          </a:p>
          <a:p>
            <a:pPr indent="-304165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nl"/>
              <a:t>rood: 11111111 </a:t>
            </a:r>
            <a:r>
              <a:rPr lang="nl"/>
              <a:t>00000000 00000000 </a:t>
            </a:r>
            <a:r>
              <a:rPr lang="nl"/>
              <a:t>(alleen rood)</a:t>
            </a:r>
            <a:endParaRPr/>
          </a:p>
          <a:p>
            <a:pPr indent="-304165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nl"/>
              <a:t>wit: </a:t>
            </a:r>
            <a:r>
              <a:rPr lang="nl"/>
              <a:t>11111111 11111111 11111111 </a:t>
            </a:r>
            <a:r>
              <a:rPr lang="nl"/>
              <a:t>(alle kleuren gemengd)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nl"/>
              <a:t>Voorbeelden in RGB notatie: </a:t>
            </a:r>
            <a:endParaRPr/>
          </a:p>
          <a:p>
            <a:pPr indent="-304165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nl"/>
              <a:t>zwart: (0,0,0)  (geen enkele kleur)</a:t>
            </a:r>
            <a:endParaRPr/>
          </a:p>
          <a:p>
            <a:pPr indent="-304165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nl"/>
              <a:t>rood: (255,0,0) (alleen rood)</a:t>
            </a:r>
            <a:endParaRPr/>
          </a:p>
          <a:p>
            <a:pPr indent="-304165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nl"/>
              <a:t>wit: (255,255,255) (alle kleuren gemengd)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nl"/>
              <a:t>Voorbeelden in hex notatie</a:t>
            </a:r>
            <a:r>
              <a:rPr lang="nl"/>
              <a:t>:</a:t>
            </a:r>
            <a:endParaRPr/>
          </a:p>
          <a:p>
            <a:pPr indent="-304165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nl"/>
              <a:t>Voorbeelden: </a:t>
            </a:r>
            <a:endParaRPr/>
          </a:p>
          <a:p>
            <a:pPr indent="-304164" lvl="2" marL="1371600" rtl="0" algn="l">
              <a:spcBef>
                <a:spcPts val="0"/>
              </a:spcBef>
              <a:spcAft>
                <a:spcPts val="0"/>
              </a:spcAft>
              <a:buSzPct val="100000"/>
              <a:buChar char="■"/>
            </a:pPr>
            <a:r>
              <a:rPr lang="nl"/>
              <a:t>zwart: 00 00 00 (geen enkele kleur)</a:t>
            </a:r>
            <a:endParaRPr/>
          </a:p>
          <a:p>
            <a:pPr indent="-304164" lvl="2" marL="1371600" rtl="0" algn="l">
              <a:spcBef>
                <a:spcPts val="0"/>
              </a:spcBef>
              <a:spcAft>
                <a:spcPts val="0"/>
              </a:spcAft>
              <a:buSzPct val="100000"/>
              <a:buChar char="■"/>
            </a:pPr>
            <a:r>
              <a:rPr lang="nl"/>
              <a:t>rood: FF 00 00 (alleen rood)</a:t>
            </a:r>
            <a:endParaRPr/>
          </a:p>
          <a:p>
            <a:pPr indent="-304164" lvl="2" marL="1371600" rtl="0" algn="l">
              <a:spcBef>
                <a:spcPts val="0"/>
              </a:spcBef>
              <a:spcAft>
                <a:spcPts val="0"/>
              </a:spcAft>
              <a:buSzPct val="100000"/>
              <a:buChar char="■"/>
            </a:pPr>
            <a:r>
              <a:rPr lang="nl"/>
              <a:t>wit: FF FF FF (alle kleuren gemengd)</a:t>
            </a:r>
            <a:endParaRPr/>
          </a:p>
        </p:txBody>
      </p:sp>
      <p:pic>
        <p:nvPicPr>
          <p:cNvPr id="94" name="Google Shape;9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49275" y="2865375"/>
            <a:ext cx="2572175" cy="192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65513" y="363563"/>
            <a:ext cx="2276475" cy="200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 txBox="1"/>
          <p:nvPr>
            <p:ph type="title"/>
          </p:nvPr>
        </p:nvSpPr>
        <p:spPr>
          <a:xfrm>
            <a:off x="311700" y="445025"/>
            <a:ext cx="2577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CMYK</a:t>
            </a:r>
            <a:endParaRPr/>
          </a:p>
        </p:txBody>
      </p:sp>
      <p:sp>
        <p:nvSpPr>
          <p:cNvPr id="101" name="Google Shape;101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nl"/>
              <a:t>Gebruik de techniek die objecten kleur geeft om kleuren na te bootsen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nl"/>
              <a:t>Vooral gebruikt voor printers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nl"/>
              <a:t>Mengt van elke kleur (cyan, magenta, yellow en key) een bepaalde hoeveelheid → Eén kleur is dus 4 bytes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nl"/>
              <a:t>K = Key = Zwart toegevoegd omdat: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nl"/>
              <a:t>Combinatie cyaan, magenta en geel niet echt zwart oplevert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nl"/>
              <a:t>Inkt duur is en je anders 3x zoveel inkt nodig hebt om zwart te printen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nl"/>
              <a:t>Niet elke kleur printen is even duur: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nl"/>
              <a:t>Donkerblauw (veel cyaan + wat magenta + beetje zwart)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nl"/>
              <a:t>Licht geel (klein beetje geel)</a:t>
            </a:r>
            <a:endParaRPr/>
          </a:p>
        </p:txBody>
      </p:sp>
      <p:pic>
        <p:nvPicPr>
          <p:cNvPr id="102" name="Google Shape;10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72850" y="2718438"/>
            <a:ext cx="2190750" cy="2085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18777" y="2348325"/>
            <a:ext cx="2384625" cy="254945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RGB vs. CMYK</a:t>
            </a:r>
            <a:endParaRPr/>
          </a:p>
        </p:txBody>
      </p:sp>
      <p:sp>
        <p:nvSpPr>
          <p:cNvPr id="109" name="Google Shape;109;p20"/>
          <p:cNvSpPr txBox="1"/>
          <p:nvPr>
            <p:ph idx="1" type="body"/>
          </p:nvPr>
        </p:nvSpPr>
        <p:spPr>
          <a:xfrm>
            <a:off x="311700" y="1201925"/>
            <a:ext cx="6769500" cy="336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nl"/>
              <a:t>RGB model begint van zwart (scherm dat uit staat = zwart)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nl"/>
              <a:t>Bij printen beginnen we met wit (blaadje papier = wit)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nl"/>
              <a:t>Kleuren toevoegen met licht (additief) </a:t>
            </a:r>
            <a:br>
              <a:rPr lang="nl"/>
            </a:br>
            <a:r>
              <a:rPr lang="nl"/>
              <a:t>vs. kleuren absorberen met inkt (absorptie)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nl"/>
              <a:t>Verschillende gamuts (= welke kleuren mogelijk zijn)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nl"/>
              <a:t>Ontwerpt in RGB en stuurt naar printer in CMYK, de limiet is dus de </a:t>
            </a:r>
            <a:br>
              <a:rPr lang="nl"/>
            </a:br>
            <a:r>
              <a:rPr lang="nl"/>
              <a:t>gemeenschappelijke gamut tussen RGB en CMYK</a:t>
            </a:r>
            <a:endParaRPr/>
          </a:p>
        </p:txBody>
      </p:sp>
      <p:pic>
        <p:nvPicPr>
          <p:cNvPr id="110" name="Google Shape;110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62100" y="45713"/>
            <a:ext cx="3141300" cy="122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RGB vs. CMYK</a:t>
            </a:r>
            <a:endParaRPr/>
          </a:p>
        </p:txBody>
      </p:sp>
      <p:pic>
        <p:nvPicPr>
          <p:cNvPr id="116" name="Google Shape;11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98900"/>
            <a:ext cx="9187725" cy="414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